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4660"/>
  </p:normalViewPr>
  <p:slideViewPr>
    <p:cSldViewPr snapToGrid="0">
      <p:cViewPr varScale="1">
        <p:scale>
          <a:sx n="38" d="100"/>
          <a:sy n="38" d="100"/>
        </p:scale>
        <p:origin x="7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23CCC-F055-4729-B459-364912D7B8BC}" type="datetimeFigureOut">
              <a:rPr lang="en-US"/>
              <a:t>5/9/2017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2F3F79-0460-472B-8EBE-3E9614B9E14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30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2F3F79-0460-472B-8EBE-3E9614B9E140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01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2F3F79-0460-472B-8EBE-3E9614B9E140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585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2F3F79-0460-472B-8EBE-3E9614B9E140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83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2F3F79-0460-472B-8EBE-3E9614B9E140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966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2F3F79-0460-472B-8EBE-3E9614B9E140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27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04975" y="-371475"/>
            <a:ext cx="9001462" cy="238760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 dirty="0"/>
              <a:t>Real Time Signboard Detection and Recognition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/>
              <a:t> using Salient Object Detection</a:t>
            </a:r>
            <a:endParaRPr lang="en-US" sz="2400" dirty="0">
              <a:solidFill>
                <a:srgbClr val="FFFFFF"/>
              </a:solidFill>
              <a:latin typeface="Bookman Old Style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3738" y="2241367"/>
            <a:ext cx="10775950" cy="418800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endParaRPr lang="en-US" dirty="0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  <a:latin typeface="Rockwell"/>
              </a:rPr>
              <a:t>Project Guide</a:t>
            </a:r>
            <a:endParaRPr lang="en-US" dirty="0">
              <a:latin typeface="Rockwell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  <a:latin typeface="Rockwell"/>
              </a:rPr>
              <a:t>Professor Dr. Saugata Sinha 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  <a:latin typeface="Rockwell"/>
              </a:rPr>
              <a:t>                                                                                         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  <a:latin typeface="Rockwell"/>
              </a:rPr>
              <a:t>                                                                                         Presented by </a:t>
            </a:r>
            <a:endParaRPr lang="en-US" dirty="0">
              <a:latin typeface="Rockwell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latin typeface="Rockwell"/>
              </a:rPr>
              <a:t>                                                                                                                Chaitanya Belhekar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Rockwell"/>
              </a:rPr>
              <a:t>                                                                                                   Tejas Bujade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Rockwell"/>
              </a:rPr>
              <a:t>                                                                                                              Dhananjay Krishna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Rockwell"/>
              </a:rPr>
              <a:t>                                                                                                     Tejash Popate</a:t>
            </a:r>
          </a:p>
          <a:p>
            <a:pPr>
              <a:lnSpc>
                <a:spcPct val="100000"/>
              </a:lnSpc>
            </a:pPr>
            <a:endParaRPr lang="en-US" sz="2800" dirty="0">
              <a:latin typeface="Rockwell"/>
            </a:endParaRPr>
          </a:p>
        </p:txBody>
      </p:sp>
    </p:spTree>
    <p:extLst>
      <p:ext uri="{BB962C8B-B14F-4D97-AF65-F5344CB8AC3E}">
        <p14:creationId xmlns:p14="http://schemas.microsoft.com/office/powerpoint/2010/main" val="286701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Demonstration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793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References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 err="1"/>
              <a:t>Itti</a:t>
            </a:r>
            <a:r>
              <a:rPr lang="en-IN" dirty="0"/>
              <a:t>, L., C. Koch, and E. </a:t>
            </a:r>
            <a:r>
              <a:rPr lang="en-IN" dirty="0" err="1"/>
              <a:t>Niebur</a:t>
            </a:r>
            <a:r>
              <a:rPr lang="en-IN" dirty="0"/>
              <a:t> (1998). A model of saliency-based visual attention for rapid scene analysis. TPAMI, 20(11), 1254–1259. </a:t>
            </a:r>
            <a:endParaRPr lang="en-IN" dirty="0" smtClean="0"/>
          </a:p>
          <a:p>
            <a:r>
              <a:rPr lang="en-IN" dirty="0" err="1"/>
              <a:t>Borji</a:t>
            </a:r>
            <a:r>
              <a:rPr lang="en-IN" dirty="0"/>
              <a:t> A, </a:t>
            </a:r>
            <a:r>
              <a:rPr lang="en-IN" dirty="0" err="1"/>
              <a:t>Itti</a:t>
            </a:r>
            <a:r>
              <a:rPr lang="en-IN" dirty="0"/>
              <a:t> L (2013) State-of-the-art in visual attention </a:t>
            </a:r>
            <a:r>
              <a:rPr lang="en-IN" dirty="0" err="1"/>
              <a:t>modeling</a:t>
            </a:r>
            <a:r>
              <a:rPr lang="en-IN" dirty="0"/>
              <a:t>. IEEE Transactions on Pattern Analysis and Machine Intelligence 35:185–207. </a:t>
            </a:r>
            <a:endParaRPr lang="en-IN" dirty="0" smtClean="0"/>
          </a:p>
          <a:p>
            <a:r>
              <a:rPr lang="en-IN" dirty="0" err="1"/>
              <a:t>Harel</a:t>
            </a:r>
            <a:r>
              <a:rPr lang="en-IN" dirty="0"/>
              <a:t> J, Koch C, </a:t>
            </a:r>
            <a:r>
              <a:rPr lang="en-IN" dirty="0" err="1"/>
              <a:t>Perona</a:t>
            </a:r>
            <a:r>
              <a:rPr lang="en-IN" dirty="0"/>
              <a:t> P (2007) Graph-based visual saliency. In: Advances in Neural Information Processing Systems 19. MIT Press pp. 545–552. </a:t>
            </a:r>
            <a:endParaRPr lang="en-IN" dirty="0" smtClean="0"/>
          </a:p>
          <a:p>
            <a:r>
              <a:rPr lang="en-IN" dirty="0"/>
              <a:t>E. Nowak, F. </a:t>
            </a:r>
            <a:r>
              <a:rPr lang="en-IN" dirty="0" err="1"/>
              <a:t>Jurie</a:t>
            </a:r>
            <a:r>
              <a:rPr lang="en-IN" dirty="0"/>
              <a:t>, and B. </a:t>
            </a:r>
            <a:r>
              <a:rPr lang="en-IN" dirty="0" err="1"/>
              <a:t>Triggs</a:t>
            </a:r>
            <a:r>
              <a:rPr lang="en-IN" dirty="0"/>
              <a:t>, “Sampling strategies for bag of- features image classification,” in Computer Vision ECCV 2006 (A. </a:t>
            </a:r>
            <a:r>
              <a:rPr lang="en-IN" dirty="0" err="1"/>
              <a:t>Leonardis</a:t>
            </a:r>
            <a:r>
              <a:rPr lang="en-IN" dirty="0"/>
              <a:t>, H. </a:t>
            </a:r>
            <a:r>
              <a:rPr lang="en-IN" dirty="0" err="1"/>
              <a:t>Bischof</a:t>
            </a:r>
            <a:r>
              <a:rPr lang="en-IN" dirty="0"/>
              <a:t>, and A. </a:t>
            </a:r>
            <a:r>
              <a:rPr lang="en-IN" dirty="0" err="1"/>
              <a:t>Pinz</a:t>
            </a:r>
            <a:r>
              <a:rPr lang="en-IN" dirty="0"/>
              <a:t>, eds.), vol. 3954 of Lecture Notes in Computer Science, pp. 490–503, Springer Berlin Heidelberg, 2006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59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saliency?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095500"/>
            <a:ext cx="10353675" cy="253939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/>
              <a:t>Saliency is an important property of human visual perception.</a:t>
            </a:r>
          </a:p>
          <a:p>
            <a:r>
              <a:rPr lang="en-US" sz="2400" dirty="0"/>
              <a:t>It is the ability or quality of a region in an image to standout (or be prominent) from the rest of the scene and grab our attention. </a:t>
            </a:r>
          </a:p>
          <a:p>
            <a:r>
              <a:rPr lang="en-US" sz="2400" dirty="0"/>
              <a:t>The objects which appear different from the background are noticed by human eye are the focus of interest.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6800" y="5114925"/>
            <a:ext cx="10070196" cy="95410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i="1" dirty="0">
                <a:latin typeface="Book Antiqua"/>
              </a:rPr>
              <a:t>Vision is the process of discovering from images what is present in the world, and where it is.</a:t>
            </a:r>
            <a:endParaRPr lang="en-US" sz="2800" b="1" i="1" dirty="0">
              <a:solidFill>
                <a:srgbClr val="FFFFFF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86126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our project is about?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095500"/>
            <a:ext cx="11007616" cy="44334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Rockwell"/>
              </a:rPr>
              <a:t>Salient Object Detection .</a:t>
            </a:r>
          </a:p>
          <a:p>
            <a:r>
              <a:rPr lang="en-US" sz="2400" dirty="0">
                <a:latin typeface="Rockwell"/>
              </a:rPr>
              <a:t>Detect the sign-boards in the image using salient object detection algorithm.</a:t>
            </a:r>
          </a:p>
          <a:p>
            <a:r>
              <a:rPr lang="en-US" sz="2400" dirty="0">
                <a:solidFill>
                  <a:srgbClr val="FFFFFF"/>
                </a:solidFill>
                <a:latin typeface="Rockwell"/>
              </a:rPr>
              <a:t>Segmentation and snipping of the sign-boards from the rest of the image.</a:t>
            </a:r>
          </a:p>
          <a:p>
            <a:r>
              <a:rPr lang="en-US" sz="2400" dirty="0">
                <a:solidFill>
                  <a:srgbClr val="FFFFFF"/>
                </a:solidFill>
                <a:latin typeface="Rockwell"/>
              </a:rPr>
              <a:t>Extracting details from the signboard.</a:t>
            </a:r>
          </a:p>
          <a:p>
            <a:r>
              <a:rPr lang="en-US" sz="2400" dirty="0">
                <a:latin typeface="Rockwell"/>
              </a:rPr>
              <a:t>Sign-board’s text is mapped to the respective location in the GPS map.</a:t>
            </a:r>
          </a:p>
        </p:txBody>
      </p:sp>
    </p:spTree>
    <p:extLst>
      <p:ext uri="{BB962C8B-B14F-4D97-AF65-F5344CB8AC3E}">
        <p14:creationId xmlns:p14="http://schemas.microsoft.com/office/powerpoint/2010/main" val="29655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is different?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625" y="2019300"/>
            <a:ext cx="10939370" cy="43164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Detection is extended to any kind of object such as billboards, traffic signs, monumental boards. </a:t>
            </a:r>
            <a:endParaRPr lang="en-US" sz="2400" dirty="0">
              <a:solidFill>
                <a:srgbClr val="FFFFFF"/>
              </a:solidFill>
              <a:latin typeface="Rockwell"/>
            </a:endParaRPr>
          </a:p>
          <a:p>
            <a:r>
              <a:rPr lang="en-US" sz="2400" dirty="0"/>
              <a:t>Previous methods concentrated on similar structure and pattern of objects.</a:t>
            </a:r>
          </a:p>
          <a:p>
            <a:r>
              <a:rPr lang="en-US" sz="2400" dirty="0"/>
              <a:t>The location of boards are automatically pinned on maps.</a:t>
            </a:r>
          </a:p>
          <a:p>
            <a:r>
              <a:rPr lang="en-US" sz="2400" dirty="0"/>
              <a:t>The data extracted from the boards are uploaded at pinned location.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9188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900023" y="2401147"/>
            <a:ext cx="28575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cs typeface="Helvetica"/>
              </a:rPr>
              <a:t>Capturing the frames with object of interest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29073" y="2395819"/>
            <a:ext cx="2992211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cs typeface="Helvetica"/>
              </a:rPr>
              <a:t>Obtaining the required Region of Interest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393452" y="4849928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cs typeface="Helvetica"/>
              </a:rPr>
              <a:t>Extracting the details from cropped board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929077" y="4912528"/>
            <a:ext cx="285054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cs typeface="Helvetica"/>
              </a:rPr>
              <a:t>Cropping of board from acquired boundaries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53577" y="3532759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cs typeface="Helvetica"/>
              </a:rPr>
              <a:t>Detecting the boundaries 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93452" y="2401147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cs typeface="Helvetica"/>
              </a:rPr>
              <a:t>Computing Saliency Map using </a:t>
            </a:r>
            <a:r>
              <a:rPr lang="en-US" b="1" dirty="0" err="1">
                <a:solidFill>
                  <a:srgbClr val="FFFFFF"/>
                </a:solidFill>
                <a:cs typeface="Helvetica"/>
              </a:rPr>
              <a:t>GBVS</a:t>
            </a:r>
            <a:r>
              <a:rPr lang="en-US" b="1" dirty="0">
                <a:solidFill>
                  <a:srgbClr val="FFFFFF"/>
                </a:solidFill>
                <a:cs typeface="Helvetica"/>
              </a:rPr>
              <a:t> 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14321" y="4912527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cs typeface="Helvetica"/>
              </a:rPr>
              <a:t>Linking the image to its GPS location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1" name="Arrow: Right 20"/>
          <p:cNvSpPr/>
          <p:nvPr/>
        </p:nvSpPr>
        <p:spPr>
          <a:xfrm>
            <a:off x="3757522" y="2505334"/>
            <a:ext cx="713405" cy="48577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/>
          <p:cNvSpPr/>
          <p:nvPr/>
        </p:nvSpPr>
        <p:spPr>
          <a:xfrm>
            <a:off x="7215669" y="2406438"/>
            <a:ext cx="713405" cy="48577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Right 22"/>
          <p:cNvSpPr/>
          <p:nvPr/>
        </p:nvSpPr>
        <p:spPr>
          <a:xfrm rot="5400000">
            <a:off x="9169856" y="3021047"/>
            <a:ext cx="510642" cy="48577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/>
          <p:cNvSpPr/>
          <p:nvPr/>
        </p:nvSpPr>
        <p:spPr>
          <a:xfrm rot="5400000">
            <a:off x="9034123" y="4312938"/>
            <a:ext cx="713405" cy="48577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/>
          <p:cNvSpPr/>
          <p:nvPr/>
        </p:nvSpPr>
        <p:spPr>
          <a:xfrm rot="10800000">
            <a:off x="7136649" y="4992804"/>
            <a:ext cx="713405" cy="48577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/>
          <p:cNvSpPr/>
          <p:nvPr/>
        </p:nvSpPr>
        <p:spPr>
          <a:xfrm rot="10800000">
            <a:off x="3718783" y="4974989"/>
            <a:ext cx="713405" cy="48577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57173" y="419100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dirty="0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9" name="Title 2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works?</a:t>
            </a:r>
          </a:p>
        </p:txBody>
      </p:sp>
    </p:spTree>
    <p:extLst>
      <p:ext uri="{BB962C8B-B14F-4D97-AF65-F5344CB8AC3E}">
        <p14:creationId xmlns:p14="http://schemas.microsoft.com/office/powerpoint/2010/main" val="220214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the algorithm works?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Calculate saliency map using GBVS method.</a:t>
            </a:r>
          </a:p>
          <a:p>
            <a:r>
              <a:rPr lang="en-IN" dirty="0" smtClean="0"/>
              <a:t>Extract </a:t>
            </a:r>
            <a:r>
              <a:rPr lang="en-IN" dirty="0"/>
              <a:t>region of interest (ROI) within saliency map using morphological operations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/>
              <a:t>Removing the noise in the saliency map by considering regions having high saliency values using threshold. </a:t>
            </a:r>
          </a:p>
          <a:p>
            <a:r>
              <a:rPr lang="en-IN" dirty="0" smtClean="0"/>
              <a:t>Apply </a:t>
            </a:r>
            <a:r>
              <a:rPr lang="en-IN" dirty="0"/>
              <a:t>saliency map as mask to obtain ROI from the original image. </a:t>
            </a:r>
            <a:endParaRPr lang="en-IN" dirty="0" smtClean="0"/>
          </a:p>
          <a:p>
            <a:r>
              <a:rPr lang="en-IN" dirty="0" smtClean="0"/>
              <a:t>Label </a:t>
            </a:r>
            <a:r>
              <a:rPr lang="en-IN" dirty="0"/>
              <a:t>the connected regions from saliency map and </a:t>
            </a:r>
            <a:r>
              <a:rPr lang="en-IN" dirty="0" smtClean="0"/>
              <a:t>crop region of the image </a:t>
            </a:r>
            <a:r>
              <a:rPr lang="en-IN" dirty="0"/>
              <a:t>having largest area </a:t>
            </a:r>
            <a:r>
              <a:rPr lang="en-IN" dirty="0" err="1"/>
              <a:t>v.i.z</a:t>
            </a:r>
            <a:r>
              <a:rPr lang="en-IN" dirty="0"/>
              <a:t>. the required region for the signboard</a:t>
            </a:r>
            <a:r>
              <a:rPr lang="en-IN" dirty="0" smtClean="0"/>
              <a:t>.</a:t>
            </a:r>
          </a:p>
          <a:p>
            <a:r>
              <a:rPr lang="en-IN" dirty="0"/>
              <a:t>Use optical character recognition (OCR) method to </a:t>
            </a:r>
            <a:r>
              <a:rPr lang="en-IN" dirty="0" smtClean="0"/>
              <a:t>extract </a:t>
            </a:r>
            <a:r>
              <a:rPr lang="en-IN" dirty="0"/>
              <a:t>alphanumeric data from the cropped </a:t>
            </a:r>
            <a:r>
              <a:rPr lang="en-IN" dirty="0" smtClean="0"/>
              <a:t>region. </a:t>
            </a:r>
            <a:r>
              <a:rPr lang="en-IN" dirty="0"/>
              <a:t>Data obtained is saved for further purposes.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15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641" y="107324"/>
            <a:ext cx="10353761" cy="1326321"/>
          </a:xfrm>
        </p:spPr>
        <p:txBody>
          <a:bodyPr/>
          <a:lstStyle/>
          <a:p>
            <a:r>
              <a:rPr lang="en-IN" dirty="0" smtClean="0"/>
              <a:t>What are the results obtained?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328" y="1683375"/>
            <a:ext cx="8358389" cy="4975003"/>
          </a:xfrm>
        </p:spPr>
      </p:pic>
    </p:spTree>
    <p:extLst>
      <p:ext uri="{BB962C8B-B14F-4D97-AF65-F5344CB8AC3E}">
        <p14:creationId xmlns:p14="http://schemas.microsoft.com/office/powerpoint/2010/main" val="276859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are the constraints?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N" dirty="0" smtClean="0"/>
              <a:t>In case of multiple salient object sometimes the object detected is not the object of interest.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r>
              <a:rPr lang="en-IN" dirty="0" smtClean="0"/>
              <a:t>The orientation of the board limits its detection</a:t>
            </a:r>
          </a:p>
          <a:p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r>
              <a:rPr lang="en-IN" dirty="0" smtClean="0"/>
              <a:t>OCR is not applicable where text in the image is not clear.</a:t>
            </a:r>
            <a:endParaRPr lang="en-IN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471" y="4109405"/>
            <a:ext cx="6722771" cy="1299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471" y="2434106"/>
            <a:ext cx="6722772" cy="13372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4315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947" y="0"/>
            <a:ext cx="10353761" cy="1326321"/>
          </a:xfrm>
        </p:spPr>
        <p:txBody>
          <a:bodyPr/>
          <a:lstStyle/>
          <a:p>
            <a:r>
              <a:rPr lang="en-IN" dirty="0" smtClean="0"/>
              <a:t>How we implemented it?</a:t>
            </a:r>
            <a:endParaRPr lang="en-IN" dirty="0"/>
          </a:p>
        </p:txBody>
      </p:sp>
      <p:pic>
        <p:nvPicPr>
          <p:cNvPr id="6" name="joined-al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6524" y="1204302"/>
            <a:ext cx="9775065" cy="4990967"/>
          </a:xfrm>
        </p:spPr>
      </p:pic>
    </p:spTree>
    <p:extLst>
      <p:ext uri="{BB962C8B-B14F-4D97-AF65-F5344CB8AC3E}">
        <p14:creationId xmlns:p14="http://schemas.microsoft.com/office/powerpoint/2010/main" val="211030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255</TotalTime>
  <Words>512</Words>
  <Application>Microsoft Office PowerPoint</Application>
  <PresentationFormat>Widescreen</PresentationFormat>
  <Paragraphs>64</Paragraphs>
  <Slides>11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Book Antiqua</vt:lpstr>
      <vt:lpstr>Bookman Old Style</vt:lpstr>
      <vt:lpstr>Calibri</vt:lpstr>
      <vt:lpstr>Helvetica</vt:lpstr>
      <vt:lpstr>Rockwell</vt:lpstr>
      <vt:lpstr>Damask</vt:lpstr>
      <vt:lpstr>Real Time Signboard Detection and Recognition  using Salient Object Detection</vt:lpstr>
      <vt:lpstr>What is saliency?</vt:lpstr>
      <vt:lpstr>What our project is about?</vt:lpstr>
      <vt:lpstr>How it is different?</vt:lpstr>
      <vt:lpstr>How it works?</vt:lpstr>
      <vt:lpstr>How the algorithm works?</vt:lpstr>
      <vt:lpstr>What are the results obtained?</vt:lpstr>
      <vt:lpstr>What are the constraints?</vt:lpstr>
      <vt:lpstr>How we implemented it?</vt:lpstr>
      <vt:lpstr>Demonstration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Chaitanya</dc:creator>
  <cp:lastModifiedBy>Chaitanya Belhekar</cp:lastModifiedBy>
  <cp:revision>14</cp:revision>
  <dcterms:created xsi:type="dcterms:W3CDTF">2014-08-26T23:50:27Z</dcterms:created>
  <dcterms:modified xsi:type="dcterms:W3CDTF">2017-05-09T07:21:15Z</dcterms:modified>
</cp:coreProperties>
</file>

<file path=docProps/thumbnail.jpeg>
</file>